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449" r:id="rId3"/>
    <p:sldId id="416" r:id="rId4"/>
    <p:sldId id="434" r:id="rId5"/>
    <p:sldId id="437" r:id="rId6"/>
    <p:sldId id="438" r:id="rId7"/>
    <p:sldId id="439" r:id="rId8"/>
    <p:sldId id="435" r:id="rId9"/>
    <p:sldId id="436" r:id="rId10"/>
    <p:sldId id="440" r:id="rId11"/>
    <p:sldId id="430" r:id="rId12"/>
    <p:sldId id="444" r:id="rId13"/>
    <p:sldId id="441" r:id="rId14"/>
    <p:sldId id="442" r:id="rId15"/>
    <p:sldId id="443" r:id="rId16"/>
    <p:sldId id="445" r:id="rId17"/>
    <p:sldId id="446" r:id="rId18"/>
    <p:sldId id="428" r:id="rId19"/>
    <p:sldId id="425" r:id="rId20"/>
    <p:sldId id="387" r:id="rId21"/>
    <p:sldId id="341" r:id="rId22"/>
    <p:sldId id="451" r:id="rId23"/>
    <p:sldId id="452" r:id="rId24"/>
    <p:sldId id="453" r:id="rId25"/>
    <p:sldId id="454" r:id="rId26"/>
    <p:sldId id="455" r:id="rId27"/>
    <p:sldId id="458" r:id="rId28"/>
    <p:sldId id="459" r:id="rId29"/>
    <p:sldId id="456" r:id="rId30"/>
    <p:sldId id="457" r:id="rId31"/>
    <p:sldId id="460" r:id="rId32"/>
    <p:sldId id="461" r:id="rId33"/>
    <p:sldId id="462" r:id="rId34"/>
    <p:sldId id="463" r:id="rId35"/>
    <p:sldId id="464" r:id="rId36"/>
    <p:sldId id="465" r:id="rId37"/>
    <p:sldId id="466" r:id="rId38"/>
    <p:sldId id="467" r:id="rId39"/>
    <p:sldId id="469" r:id="rId40"/>
    <p:sldId id="470" r:id="rId41"/>
    <p:sldId id="468" r:id="rId42"/>
    <p:sldId id="360" r:id="rId43"/>
    <p:sldId id="361" r:id="rId44"/>
    <p:sldId id="365" r:id="rId45"/>
    <p:sldId id="367" r:id="rId46"/>
    <p:sldId id="368" r:id="rId47"/>
    <p:sldId id="369" r:id="rId4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3F3694-83E9-42BD-9805-EC5EBF7ED0EE}" type="datetimeFigureOut">
              <a:rPr lang="en-GB" smtClean="0"/>
              <a:t>20/03/2018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95B16-E399-407A-81B6-0865DE412C2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562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91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115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577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344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2438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68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5697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59935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93520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419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244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252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465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93069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8718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4952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9255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5290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6740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78239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5850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5998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0225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93150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40658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2142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24067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6814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09396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23935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8978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04935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16721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7402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165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87598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767970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13848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010086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414008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6563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407531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15963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1274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139913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95B16-E399-407A-81B6-0865DE412C22}" type="slidenum">
              <a:rPr lang="en-GB" smtClean="0"/>
              <a:t>47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205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8E3DD-ED41-4055-AA3B-5265CC60AB8B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23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8CD67-1CEE-4EB1-8AF7-75AC391140A1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3139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57CE-6A6A-428C-B6F2-9A1441F861C1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290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BC5A0-32FD-49E4-B40D-CC2436054431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966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D3D47-0C3B-4F1F-A229-BB943F36225A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20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5A2DE-30B5-4684-8C5B-15208EC89374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458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C96F4-D2B6-4DE0-A758-EC005D98E225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3026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24238-6AC7-4D93-A9A7-CB97FF4FAE1F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746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EACC6-0908-416B-A558-9606C860B651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039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93B47-46A4-47A3-B102-8C87EC7CCFF5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619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5AFC6-D706-4117-BDD6-CE6514B19167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LSER | Biomass Pre-feasibility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44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DCC06-99F1-42B3-AB1B-1EE1439AA9F0}" type="datetime3">
              <a:rPr lang="en-US" smtClean="0"/>
              <a:t>20 March 2018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LSER | Biomass Pre-feasibility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C91C2-2CDB-4F25-A350-EE3A6A52B8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55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ynamicdemand.co.uk/grid.htm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3180" y="2060848"/>
            <a:ext cx="8390780" cy="2088232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dirty="0"/>
            </a:br>
            <a:r>
              <a:rPr lang="en-GB" sz="5600" dirty="0">
                <a:latin typeface="Arial Rounded MT Bold" panose="020F0704030504030204" pitchFamily="34" charset="0"/>
              </a:rPr>
              <a:t>Renewable Energy &amp; </a:t>
            </a:r>
            <a:br>
              <a:rPr lang="en-GB" sz="5600" dirty="0">
                <a:latin typeface="Arial Rounded MT Bold" panose="020F0704030504030204" pitchFamily="34" charset="0"/>
              </a:rPr>
            </a:br>
            <a:r>
              <a:rPr lang="en-GB" sz="5600" dirty="0">
                <a:latin typeface="Arial Rounded MT Bold" panose="020F0704030504030204" pitchFamily="34" charset="0"/>
              </a:rPr>
              <a:t>Solar Update</a:t>
            </a:r>
            <a:br>
              <a:rPr lang="en-GB" dirty="0">
                <a:latin typeface="Arial Rounded MT Bold" panose="020F0704030504030204" pitchFamily="34" charset="0"/>
              </a:rPr>
            </a:br>
            <a:br>
              <a:rPr lang="en-GB" dirty="0">
                <a:latin typeface="Arial Rounded MT Bold" panose="020F0704030504030204" pitchFamily="34" charset="0"/>
              </a:rPr>
            </a:br>
            <a:r>
              <a:rPr lang="en-GB" dirty="0">
                <a:latin typeface="Arial Rounded MT Bold" panose="020F0704030504030204" pitchFamily="34" charset="0"/>
              </a:rPr>
              <a:t>Hythe Environment Group</a:t>
            </a:r>
            <a:br>
              <a:rPr lang="en-GB" dirty="0">
                <a:latin typeface="Arial Rounded MT Bold" panose="020F0704030504030204" pitchFamily="34" charset="0"/>
              </a:rPr>
            </a:br>
            <a:r>
              <a:rPr lang="en-GB" sz="2400" dirty="0">
                <a:latin typeface="Arial Rounded MT Bold" panose="020F0704030504030204" pitchFamily="34" charset="0"/>
              </a:rPr>
              <a:t>March 19th 2018</a:t>
            </a:r>
            <a:br>
              <a:rPr lang="en-GB" dirty="0"/>
            </a:br>
            <a:br>
              <a:rPr lang="en-GB" i="1" dirty="0"/>
            </a:br>
            <a:r>
              <a:rPr lang="en-GB" dirty="0">
                <a:latin typeface="Arial Rounded MT Bold" panose="020F0704030504030204" pitchFamily="34" charset="0"/>
              </a:rPr>
              <a:t>Matthew Morris</a:t>
            </a:r>
            <a:br>
              <a:rPr lang="en-GB" dirty="0">
                <a:latin typeface="Arial Rounded MT Bold" panose="020F0704030504030204" pitchFamily="34" charset="0"/>
              </a:rPr>
            </a:br>
            <a:r>
              <a:rPr lang="en-GB" sz="3300" dirty="0">
                <a:latin typeface="Arial Rounded MT Bold" panose="020F0704030504030204" pitchFamily="34" charset="0"/>
              </a:rPr>
              <a:t>Independent energy &amp; sustainability consultant</a:t>
            </a:r>
            <a:br>
              <a:rPr lang="en-GB" dirty="0"/>
            </a:br>
            <a:br>
              <a:rPr lang="en-GB" sz="3300" i="1" dirty="0"/>
            </a:br>
            <a:endParaRPr lang="en-GB" sz="2000" i="1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5599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6525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Solar Energy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7992888" cy="5832648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r>
              <a:rPr lang="en-US" sz="2400" dirty="0"/>
              <a:t>Part 1:</a:t>
            </a:r>
          </a:p>
          <a:p>
            <a:pPr lvl="1"/>
            <a:r>
              <a:rPr lang="en-US" sz="2000" dirty="0"/>
              <a:t>Renewable energy update</a:t>
            </a:r>
          </a:p>
          <a:p>
            <a:pPr lvl="1"/>
            <a:r>
              <a:rPr lang="en-US" sz="2000" dirty="0"/>
              <a:t>Update on FiT and uptake of solar PV</a:t>
            </a:r>
          </a:p>
          <a:p>
            <a:pPr lvl="1"/>
            <a:r>
              <a:rPr lang="en-US" sz="2000" dirty="0"/>
              <a:t>The end of subsidies - where is renewables policy heading</a:t>
            </a:r>
          </a:p>
          <a:p>
            <a:endParaRPr lang="en-US" sz="2400" dirty="0"/>
          </a:p>
          <a:p>
            <a:r>
              <a:rPr lang="en-US" sz="2400" dirty="0"/>
              <a:t>Part 2:</a:t>
            </a:r>
          </a:p>
          <a:p>
            <a:pPr lvl="1"/>
            <a:r>
              <a:rPr lang="en-US" sz="2000" dirty="0"/>
              <a:t>Technology and performance - general update </a:t>
            </a:r>
          </a:p>
          <a:p>
            <a:pPr lvl="1"/>
            <a:r>
              <a:rPr lang="en-US" sz="2000" dirty="0"/>
              <a:t>Rough guide to sizing and costing</a:t>
            </a:r>
          </a:p>
          <a:p>
            <a:pPr lvl="1"/>
            <a:r>
              <a:rPr lang="en-US" sz="2000" dirty="0"/>
              <a:t>How to buy and group purchasing</a:t>
            </a:r>
          </a:p>
          <a:p>
            <a:pPr lvl="1"/>
            <a:r>
              <a:rPr lang="en-US" sz="2000" dirty="0"/>
              <a:t>Have we forgotten solar thermal?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729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205C368-AB20-4EDE-8E39-92804277C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2887" y="4643581"/>
            <a:ext cx="3981113" cy="1916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5184576" cy="936104"/>
          </a:xfrm>
        </p:spPr>
        <p:txBody>
          <a:bodyPr>
            <a:normAutofit/>
          </a:bodyPr>
          <a:lstStyle/>
          <a:p>
            <a:r>
              <a:rPr lang="en-GB" sz="3200" dirty="0"/>
              <a:t>Energy Transition in Europe</a:t>
            </a:r>
            <a:endParaRPr lang="en-GB" sz="3200" baseline="-25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</a:t>
            </a:fld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25056" y="1124743"/>
            <a:ext cx="7327264" cy="5596731"/>
          </a:xfrm>
        </p:spPr>
        <p:txBody>
          <a:bodyPr>
            <a:normAutofit/>
          </a:bodyPr>
          <a:lstStyle/>
          <a:p>
            <a:r>
              <a:rPr lang="en-GB" sz="2400" dirty="0"/>
              <a:t>Power:</a:t>
            </a:r>
          </a:p>
          <a:p>
            <a:pPr lvl="1"/>
            <a:r>
              <a:rPr lang="en-GB" sz="2000" dirty="0"/>
              <a:t>Huge shift from coal to gas</a:t>
            </a:r>
          </a:p>
          <a:p>
            <a:pPr lvl="2"/>
            <a:r>
              <a:rPr lang="en-GB" sz="1600" dirty="0"/>
              <a:t>3-5% of UK gas demand from LNG</a:t>
            </a:r>
          </a:p>
          <a:p>
            <a:pPr lvl="1"/>
            <a:r>
              <a:rPr lang="en-GB" sz="2000" dirty="0"/>
              <a:t>Dependency on coal declining</a:t>
            </a:r>
          </a:p>
          <a:p>
            <a:pPr lvl="1"/>
            <a:r>
              <a:rPr lang="en-GB" sz="2000" dirty="0"/>
              <a:t>Power consumption growth also slowing</a:t>
            </a:r>
          </a:p>
          <a:p>
            <a:pPr lvl="1"/>
            <a:r>
              <a:rPr lang="en-GB" sz="2000" dirty="0"/>
              <a:t>Contribution from renewables now significant</a:t>
            </a:r>
          </a:p>
          <a:p>
            <a:pPr lvl="1"/>
            <a:r>
              <a:rPr lang="en-GB" sz="2000" dirty="0"/>
              <a:t>But, electricity interconnectors keep grid secure</a:t>
            </a:r>
          </a:p>
          <a:p>
            <a:r>
              <a:rPr lang="en-GB" sz="2400" dirty="0"/>
              <a:t>Heat</a:t>
            </a:r>
            <a:r>
              <a:rPr lang="en-GB" sz="2000" dirty="0"/>
              <a:t>:</a:t>
            </a:r>
          </a:p>
          <a:p>
            <a:pPr lvl="1"/>
            <a:r>
              <a:rPr lang="en-GB" sz="2000" dirty="0"/>
              <a:t>Large scale geothermal becoming viable</a:t>
            </a:r>
          </a:p>
          <a:p>
            <a:pPr lvl="1"/>
            <a:r>
              <a:rPr lang="en-GB" sz="2000" dirty="0"/>
              <a:t>Biomass CHP important for some countries</a:t>
            </a:r>
          </a:p>
          <a:p>
            <a:pPr lvl="1"/>
            <a:r>
              <a:rPr lang="en-GB" sz="2000" dirty="0"/>
              <a:t>UK renewable heat mainly stimulated by subsidies</a:t>
            </a:r>
          </a:p>
          <a:p>
            <a:pPr lvl="2"/>
            <a:r>
              <a:rPr lang="en-GB" sz="1600" dirty="0"/>
              <a:t>Biomass, solar thermal, heat pumps</a:t>
            </a:r>
          </a:p>
          <a:p>
            <a:pPr lvl="1"/>
            <a:r>
              <a:rPr lang="en-GB" sz="2000" dirty="0"/>
              <a:t>Biogas (biomethane)</a:t>
            </a:r>
          </a:p>
          <a:p>
            <a:pPr lvl="2"/>
            <a:r>
              <a:rPr lang="en-GB" sz="1600" dirty="0"/>
              <a:t>550 AD plants / 100 grid-injection plants</a:t>
            </a:r>
          </a:p>
          <a:p>
            <a:pPr lvl="1"/>
            <a:endParaRPr lang="en-GB" sz="1600" dirty="0"/>
          </a:p>
          <a:p>
            <a:pPr lvl="1"/>
            <a:endParaRPr lang="en-GB" sz="1600" dirty="0"/>
          </a:p>
          <a:p>
            <a:pPr lvl="1"/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197" y="26978"/>
            <a:ext cx="3744416" cy="229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40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4</a:t>
            </a:fld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75C39CC8-1317-4ADE-A810-B3FBE158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696" y="136525"/>
            <a:ext cx="6912768" cy="49006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UK Energy Demand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669B6F-25FF-436D-AABD-A480052B7E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764704"/>
            <a:ext cx="8064896" cy="45804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6293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5</a:t>
            </a:fld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75C39CC8-1317-4ADE-A810-B3FBE158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204" y="116632"/>
            <a:ext cx="8245268" cy="49006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UK Energy Mix: Low carbon electricity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62F893-3F99-4D2E-8693-2E3FA486A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08" y="764704"/>
            <a:ext cx="7927384" cy="45988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5363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6</a:t>
            </a:fld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75C39CC8-1317-4ADE-A810-B3FBE158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88640"/>
            <a:ext cx="8219256" cy="49006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UK Energy Mix: Electricity generation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653A857-95C0-4059-ACE9-55C0E2F8C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908720"/>
            <a:ext cx="8064896" cy="43452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3986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7</a:t>
            </a:fld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75C39CC8-1317-4ADE-A810-B3FBE158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88640"/>
            <a:ext cx="8748464" cy="490066"/>
          </a:xfrm>
        </p:spPr>
        <p:txBody>
          <a:bodyPr>
            <a:noAutofit/>
          </a:bodyPr>
          <a:lstStyle/>
          <a:p>
            <a:pPr algn="l"/>
            <a:r>
              <a:rPr lang="en-GB" sz="3000" dirty="0"/>
              <a:t>UK Energy Mix: Monthly electricity generation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A22A4E3-F3CB-4023-B661-46521EAF6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836712"/>
            <a:ext cx="8208912" cy="46884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75774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8</a:t>
            </a:fld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75C39CC8-1317-4ADE-A810-B3FBE158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22" y="267161"/>
            <a:ext cx="7351514" cy="49006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UK Energy Mix: Decline of coal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E63480-874B-4C66-BD5F-873A16B9CA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22" y="1124744"/>
            <a:ext cx="8654356" cy="48965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5472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9</a:t>
            </a:fld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75C39CC8-1317-4ADE-A810-B3FBE1589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938" y="403658"/>
            <a:ext cx="7502422" cy="49006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UK Energy Mix: CO</a:t>
            </a:r>
            <a:r>
              <a:rPr lang="en-GB" baseline="-25000" dirty="0"/>
              <a:t>2</a:t>
            </a:r>
            <a:r>
              <a:rPr lang="en-GB" dirty="0"/>
              <a:t> emissions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FFE0A-EA98-4DAE-A949-D4CB1118C6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784" y="1412776"/>
            <a:ext cx="8460432" cy="47965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28162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38"/>
            <a:ext cx="8352928" cy="936104"/>
          </a:xfrm>
        </p:spPr>
        <p:txBody>
          <a:bodyPr>
            <a:normAutofit/>
          </a:bodyPr>
          <a:lstStyle/>
          <a:p>
            <a:pPr algn="l"/>
            <a:r>
              <a:rPr lang="en-GB" sz="3200" dirty="0"/>
              <a:t>UK Government Energy Policy</a:t>
            </a:r>
            <a:endParaRPr lang="en-GB" sz="3200" baseline="-25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10</a:t>
            </a:fld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052737"/>
            <a:ext cx="3538736" cy="5668738"/>
          </a:xfrm>
        </p:spPr>
        <p:txBody>
          <a:bodyPr>
            <a:normAutofit/>
          </a:bodyPr>
          <a:lstStyle/>
          <a:p>
            <a:r>
              <a:rPr lang="en-GB" sz="1600" dirty="0"/>
              <a:t>Critically Important in developing renewable RE projects</a:t>
            </a:r>
          </a:p>
          <a:p>
            <a:pPr lvl="1"/>
            <a:r>
              <a:rPr lang="en-GB" sz="1200" dirty="0"/>
              <a:t>From 2002: The Renewables Obligation drove investment in large-scale projects</a:t>
            </a:r>
          </a:p>
          <a:p>
            <a:pPr lvl="1"/>
            <a:r>
              <a:rPr lang="en-GB" sz="1200" dirty="0"/>
              <a:t>Since 2010: FiT for medium-scale</a:t>
            </a:r>
          </a:p>
          <a:p>
            <a:pPr lvl="1"/>
            <a:r>
              <a:rPr lang="en-GB" sz="1200" dirty="0"/>
              <a:t>Since 2011: RHI for heat projects</a:t>
            </a:r>
          </a:p>
          <a:p>
            <a:endParaRPr lang="en-GB" sz="1600" dirty="0"/>
          </a:p>
          <a:p>
            <a:r>
              <a:rPr lang="en-GB" sz="1600" dirty="0"/>
              <a:t>UK solar market now mature - costs continue to decline</a:t>
            </a:r>
          </a:p>
          <a:p>
            <a:endParaRPr lang="en-GB" sz="1600" dirty="0"/>
          </a:p>
          <a:p>
            <a:r>
              <a:rPr lang="en-GB" sz="1600" dirty="0"/>
              <a:t>The Government is starting to exit from small-scale subsidies</a:t>
            </a:r>
          </a:p>
          <a:p>
            <a:endParaRPr lang="en-GB" sz="1600" dirty="0"/>
          </a:p>
          <a:p>
            <a:r>
              <a:rPr lang="en-GB" sz="1600" dirty="0"/>
              <a:t>CM and CfD now driving investment in large-scale projects</a:t>
            </a:r>
          </a:p>
          <a:p>
            <a:endParaRPr lang="en-GB" sz="1600" dirty="0"/>
          </a:p>
          <a:p>
            <a:r>
              <a:rPr lang="en-GB" sz="1600" dirty="0"/>
              <a:t>Some projects are now subsidy free</a:t>
            </a:r>
          </a:p>
          <a:p>
            <a:pPr lvl="1"/>
            <a:endParaRPr lang="en-GB" sz="1600" dirty="0"/>
          </a:p>
          <a:p>
            <a:pPr lvl="1"/>
            <a:endParaRPr lang="en-GB" sz="2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90B054-0A4E-4DFE-8F28-2D63C390F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113" y="1082960"/>
            <a:ext cx="4926173" cy="329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32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11</a:t>
            </a:fld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0CB57E2-B4C5-45B3-AC0B-35AD7BD3FE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08" y="389751"/>
            <a:ext cx="6604800" cy="607849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6149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12</a:t>
            </a:fld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569F758-6892-4EA1-8617-223B447E4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08" y="136525"/>
            <a:ext cx="7128792" cy="65902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41981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13</a:t>
            </a:fld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3397AC-DCF1-414A-8446-59C692247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09" y="692696"/>
            <a:ext cx="874558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18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14</a:t>
            </a:fld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076719-14A1-4ADB-BA77-C6F381834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162" y="404664"/>
            <a:ext cx="8477676" cy="587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997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435" y="104274"/>
            <a:ext cx="4876001" cy="50405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Demand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3"/>
            <a:ext cx="6480720" cy="5400601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Rapid response to changes in grid frequency</a:t>
            </a:r>
          </a:p>
          <a:p>
            <a:pPr lvl="1"/>
            <a:r>
              <a:rPr lang="en-GB" dirty="0"/>
              <a:t>Helps balance grid to 50Hz</a:t>
            </a:r>
          </a:p>
          <a:p>
            <a:pPr lvl="1"/>
            <a:r>
              <a:rPr lang="en-GB" dirty="0"/>
              <a:t>Important for avoiding blackouts during peak demand</a:t>
            </a:r>
          </a:p>
          <a:p>
            <a:r>
              <a:rPr lang="en-GB" dirty="0"/>
              <a:t>Only since early 2000s</a:t>
            </a:r>
          </a:p>
          <a:p>
            <a:pPr lvl="1"/>
            <a:r>
              <a:rPr lang="en-GB" dirty="0" err="1"/>
              <a:t>STOR</a:t>
            </a:r>
            <a:r>
              <a:rPr lang="en-GB" dirty="0"/>
              <a:t>: ‘turndown’ – large users turn things off</a:t>
            </a:r>
          </a:p>
          <a:p>
            <a:pPr lvl="1"/>
            <a:r>
              <a:rPr lang="en-GB" dirty="0" err="1"/>
              <a:t>FFR</a:t>
            </a:r>
            <a:r>
              <a:rPr lang="en-GB" dirty="0"/>
              <a:t>: Rapid power generation</a:t>
            </a:r>
          </a:p>
          <a:p>
            <a:pPr lvl="1"/>
            <a:r>
              <a:rPr lang="en-GB" dirty="0" err="1"/>
              <a:t>FCDM</a:t>
            </a:r>
            <a:r>
              <a:rPr lang="en-GB" dirty="0"/>
              <a:t>: Interruption of demand customers</a:t>
            </a:r>
          </a:p>
          <a:p>
            <a:pPr lvl="1"/>
            <a:r>
              <a:rPr lang="en-GB" dirty="0" err="1"/>
              <a:t>EFR</a:t>
            </a:r>
            <a:r>
              <a:rPr lang="en-GB" dirty="0"/>
              <a:t>: Sub-second power supply for limited duration</a:t>
            </a:r>
          </a:p>
          <a:p>
            <a:r>
              <a:rPr lang="en-GB" dirty="0"/>
              <a:t>Firm Frequency Response (</a:t>
            </a:r>
            <a:r>
              <a:rPr lang="en-GB" dirty="0" err="1"/>
              <a:t>FFR</a:t>
            </a:r>
            <a:r>
              <a:rPr lang="en-GB" dirty="0"/>
              <a:t>):</a:t>
            </a:r>
          </a:p>
          <a:p>
            <a:pPr lvl="1"/>
            <a:r>
              <a:rPr lang="en-GB" dirty="0"/>
              <a:t>10-30 seconds</a:t>
            </a:r>
          </a:p>
          <a:p>
            <a:pPr lvl="1"/>
            <a:r>
              <a:rPr lang="en-GB" dirty="0"/>
              <a:t>Usually gas, oil and diesel ‘peaking’ plants</a:t>
            </a:r>
          </a:p>
          <a:p>
            <a:r>
              <a:rPr lang="en-GB" dirty="0"/>
              <a:t>Enhanced Frequency Response (</a:t>
            </a:r>
            <a:r>
              <a:rPr lang="en-GB" dirty="0" err="1"/>
              <a:t>EFR</a:t>
            </a:r>
            <a:r>
              <a:rPr lang="en-GB" dirty="0"/>
              <a:t>):</a:t>
            </a:r>
          </a:p>
          <a:p>
            <a:pPr lvl="1"/>
            <a:r>
              <a:rPr lang="en-GB" dirty="0"/>
              <a:t>Sub-second response</a:t>
            </a:r>
          </a:p>
          <a:p>
            <a:pPr lvl="1"/>
            <a:r>
              <a:rPr lang="en-GB" dirty="0"/>
              <a:t>First auction in 2016</a:t>
            </a:r>
          </a:p>
          <a:p>
            <a:pPr lvl="1"/>
            <a:r>
              <a:rPr lang="en-GB" dirty="0"/>
              <a:t>8 battery storage bids successful</a:t>
            </a:r>
          </a:p>
          <a:p>
            <a:pPr lvl="1"/>
            <a:r>
              <a:rPr lang="en-GB" dirty="0"/>
              <a:t>£/MW far below £20/MW bid price</a:t>
            </a:r>
          </a:p>
          <a:p>
            <a:pPr lvl="1"/>
            <a:r>
              <a:rPr lang="en-GB" dirty="0"/>
              <a:t>Sector needs new auctions to be viable into future</a:t>
            </a:r>
          </a:p>
          <a:p>
            <a:endParaRPr lang="en-GB" dirty="0"/>
          </a:p>
          <a:p>
            <a:r>
              <a:rPr lang="en-GB" dirty="0"/>
              <a:t>Plus imports and exports via Interconnectors</a:t>
            </a:r>
          </a:p>
          <a:p>
            <a:r>
              <a:rPr lang="en-GB" dirty="0"/>
              <a:t>All of the above add up to the UK’s ‘</a:t>
            </a:r>
            <a:r>
              <a:rPr lang="en-GB" b="1" dirty="0"/>
              <a:t>capacity margin</a:t>
            </a:r>
            <a:r>
              <a:rPr lang="en-GB" dirty="0"/>
              <a:t>’ and are part of the UKs Electricity Market Reform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15</a:t>
            </a:fld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877045" y="260648"/>
            <a:ext cx="3077510" cy="646331"/>
          </a:xfrm>
          <a:prstGeom prst="rect">
            <a:avLst/>
          </a:prstGeom>
          <a:noFill/>
          <a:ln w="412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hlinkClick r:id="rId3"/>
              </a:rPr>
              <a:t>http://www.dynamicdemand.co.uk/grid.htm#</a:t>
            </a:r>
            <a:r>
              <a:rPr lang="en-GB" b="1" dirty="0"/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7910" y="2488787"/>
            <a:ext cx="3836090" cy="256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5732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435" y="104274"/>
            <a:ext cx="8693611" cy="504056"/>
          </a:xfrm>
        </p:spPr>
        <p:txBody>
          <a:bodyPr>
            <a:noAutofit/>
          </a:bodyPr>
          <a:lstStyle/>
          <a:p>
            <a:pPr algn="l"/>
            <a:r>
              <a:rPr lang="en-GB" sz="3600" dirty="0"/>
              <a:t>Latest Capacity Market Auction: Feb 2018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6711"/>
            <a:ext cx="4536504" cy="5688633"/>
          </a:xfrm>
        </p:spPr>
        <p:txBody>
          <a:bodyPr>
            <a:normAutofit lnSpcReduction="10000"/>
          </a:bodyPr>
          <a:lstStyle/>
          <a:p>
            <a:r>
              <a:rPr lang="en-US" sz="1800" dirty="0"/>
              <a:t>Another big shift away from coal</a:t>
            </a:r>
          </a:p>
          <a:p>
            <a:r>
              <a:rPr lang="en-US" sz="1800" dirty="0"/>
              <a:t>What is filling the gaps:</a:t>
            </a:r>
          </a:p>
          <a:p>
            <a:pPr lvl="1"/>
            <a:r>
              <a:rPr lang="en-US" sz="1800" dirty="0"/>
              <a:t>Existing gas &amp; nuclear</a:t>
            </a:r>
          </a:p>
          <a:p>
            <a:pPr lvl="1"/>
            <a:r>
              <a:rPr lang="en-US" sz="1800" dirty="0"/>
              <a:t>New interconnectors</a:t>
            </a:r>
          </a:p>
          <a:p>
            <a:pPr lvl="1"/>
            <a:r>
              <a:rPr lang="en-US" sz="1800" dirty="0" err="1"/>
              <a:t>Decentralised</a:t>
            </a:r>
            <a:r>
              <a:rPr lang="en-US" sz="1800" dirty="0"/>
              <a:t> energy</a:t>
            </a:r>
          </a:p>
          <a:p>
            <a:r>
              <a:rPr lang="en-US" sz="1800" dirty="0"/>
              <a:t>UK power system is both more </a:t>
            </a:r>
            <a:r>
              <a:rPr lang="en-US" sz="1800" dirty="0" err="1"/>
              <a:t>localised</a:t>
            </a:r>
            <a:r>
              <a:rPr lang="en-US" sz="1800" dirty="0"/>
              <a:t> and more international</a:t>
            </a:r>
          </a:p>
          <a:p>
            <a:r>
              <a:rPr lang="en-US" sz="1800" dirty="0"/>
              <a:t>Decreasing dependence on large-scale power generation</a:t>
            </a:r>
          </a:p>
          <a:p>
            <a:endParaRPr lang="en-US" sz="1800" dirty="0"/>
          </a:p>
          <a:p>
            <a:r>
              <a:rPr lang="en-US" sz="1800" dirty="0"/>
              <a:t>But…</a:t>
            </a:r>
          </a:p>
          <a:p>
            <a:pPr lvl="1"/>
            <a:r>
              <a:rPr lang="en-US" sz="1400" dirty="0"/>
              <a:t>Gas, coal and DSR dominated latest auction</a:t>
            </a:r>
          </a:p>
          <a:p>
            <a:pPr lvl="1"/>
            <a:r>
              <a:rPr lang="en-US" sz="1400" dirty="0"/>
              <a:t>Very little solar and battery storage</a:t>
            </a:r>
          </a:p>
          <a:p>
            <a:pPr lvl="1"/>
            <a:r>
              <a:rPr lang="en-US" sz="1400" dirty="0"/>
              <a:t>Specific support for renewables is starting to disappear</a:t>
            </a:r>
          </a:p>
          <a:p>
            <a:endParaRPr lang="en-US" sz="1800" dirty="0"/>
          </a:p>
          <a:p>
            <a:r>
              <a:rPr lang="en-US" sz="1800" dirty="0"/>
              <a:t>Biggest challenge for security of supply now about providing flexibility rather than the overall level of capacity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16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2232B4-14A0-4569-8DF3-4354D080E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851518"/>
            <a:ext cx="3762376" cy="222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53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435" y="104274"/>
            <a:ext cx="8693611" cy="504056"/>
          </a:xfrm>
        </p:spPr>
        <p:txBody>
          <a:bodyPr>
            <a:noAutofit/>
          </a:bodyPr>
          <a:lstStyle/>
          <a:p>
            <a:pPr algn="l"/>
            <a:r>
              <a:rPr lang="en-GB" sz="3600" dirty="0"/>
              <a:t>Latest Capacity Market Auction: Feb 2018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17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9B87BD-7ED9-4AE4-8F1B-72B1D9F9C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095" y="1268760"/>
            <a:ext cx="8259188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272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BEC9E8-5530-4B82-90BC-CF64898BD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355631"/>
            <a:ext cx="8797519" cy="6146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78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19</a:t>
            </a:fld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EBF627D-C122-4364-9483-9A709255F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849" y="188640"/>
            <a:ext cx="8317951" cy="62198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84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7355160" cy="625777"/>
          </a:xfrm>
        </p:spPr>
        <p:txBody>
          <a:bodyPr>
            <a:normAutofit fontScale="90000"/>
          </a:bodyPr>
          <a:lstStyle/>
          <a:p>
            <a:r>
              <a:rPr lang="en-GB" dirty="0"/>
              <a:t>Renewable Energy (RE)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70401"/>
            <a:ext cx="4896544" cy="5998959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Europe:</a:t>
            </a:r>
          </a:p>
          <a:p>
            <a:pPr lvl="1"/>
            <a:r>
              <a:rPr lang="en-GB" sz="2000" dirty="0"/>
              <a:t>90% of new power capacity in Europe in 2016 from renewable sources</a:t>
            </a:r>
          </a:p>
          <a:p>
            <a:pPr lvl="1"/>
            <a:r>
              <a:rPr lang="en-GB" sz="2000" dirty="0"/>
              <a:t>Mainly power technologies (wind, solar)</a:t>
            </a:r>
          </a:p>
          <a:p>
            <a:pPr lvl="1"/>
            <a:r>
              <a:rPr lang="en-GB" sz="2000" dirty="0"/>
              <a:t>European utilities moving massively into sustainable energy</a:t>
            </a:r>
          </a:p>
          <a:p>
            <a:pPr lvl="1"/>
            <a:r>
              <a:rPr lang="en-GB" sz="2000" dirty="0"/>
              <a:t>Wind and solar rapidly becoming cheapest source of energy</a:t>
            </a:r>
          </a:p>
          <a:p>
            <a:endParaRPr lang="en-GB" sz="2400" dirty="0"/>
          </a:p>
          <a:p>
            <a:r>
              <a:rPr lang="en-GB" sz="2400" dirty="0"/>
              <a:t>UK:</a:t>
            </a:r>
          </a:p>
          <a:p>
            <a:r>
              <a:rPr lang="en-GB" sz="2400" dirty="0"/>
              <a:t>Significant increase in deployment since 2010</a:t>
            </a:r>
          </a:p>
          <a:p>
            <a:r>
              <a:rPr lang="en-GB" sz="2400" dirty="0"/>
              <a:t>UK power generation 2016:</a:t>
            </a:r>
          </a:p>
          <a:p>
            <a:pPr lvl="1"/>
            <a:r>
              <a:rPr lang="en-GB" sz="2000" dirty="0"/>
              <a:t>9% coal (record low)</a:t>
            </a:r>
          </a:p>
          <a:p>
            <a:pPr lvl="1"/>
            <a:r>
              <a:rPr lang="en-GB" sz="2000" dirty="0"/>
              <a:t>21% nuclear</a:t>
            </a:r>
          </a:p>
          <a:p>
            <a:pPr lvl="1"/>
            <a:r>
              <a:rPr lang="en-GB" sz="2000" dirty="0"/>
              <a:t>25% renewables (record high)</a:t>
            </a:r>
          </a:p>
          <a:p>
            <a:pPr lvl="1"/>
            <a:r>
              <a:rPr lang="en-GB" sz="2000" dirty="0"/>
              <a:t>43% gas</a:t>
            </a:r>
          </a:p>
          <a:p>
            <a:r>
              <a:rPr lang="en-GB" sz="2400" dirty="0"/>
              <a:t>EU policy has been the catalyst</a:t>
            </a:r>
          </a:p>
          <a:p>
            <a:r>
              <a:rPr lang="en-GB" sz="2400" dirty="0"/>
              <a:t>National subsidies were the driver</a:t>
            </a:r>
          </a:p>
          <a:p>
            <a:r>
              <a:rPr lang="en-GB" sz="2400" dirty="0"/>
              <a:t>Installation costs reducing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20</a:t>
            </a:fld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9950" y="908720"/>
            <a:ext cx="3901882" cy="26094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1284" y="3778167"/>
            <a:ext cx="4835076" cy="298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9141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680" y="116632"/>
            <a:ext cx="8842816" cy="864096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UK Energy Production: Monday 4:20 pm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21</a:t>
            </a:fld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ECD2E1-BED6-4A32-B092-F16BE27A3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9851"/>
            <a:ext cx="9144000" cy="469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52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6525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Solar Energy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7992888" cy="5832648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Part 1:</a:t>
            </a:r>
          </a:p>
          <a:p>
            <a:pPr lvl="1"/>
            <a:r>
              <a:rPr lang="en-US" sz="2000" dirty="0">
                <a:solidFill>
                  <a:srgbClr val="FF0000"/>
                </a:solidFill>
              </a:rPr>
              <a:t>Renewable energy update</a:t>
            </a:r>
          </a:p>
          <a:p>
            <a:pPr lvl="1"/>
            <a:r>
              <a:rPr lang="en-US" sz="2000" dirty="0">
                <a:solidFill>
                  <a:srgbClr val="FF0000"/>
                </a:solidFill>
              </a:rPr>
              <a:t>Update on FiT and uptake of solar PV</a:t>
            </a:r>
          </a:p>
          <a:p>
            <a:pPr lvl="1"/>
            <a:r>
              <a:rPr lang="en-US" sz="2000" dirty="0">
                <a:solidFill>
                  <a:srgbClr val="FF0000"/>
                </a:solidFill>
              </a:rPr>
              <a:t>The end of subsidies - where is renewables policy heading</a:t>
            </a:r>
          </a:p>
          <a:p>
            <a:endParaRPr lang="en-US" sz="2400" dirty="0"/>
          </a:p>
          <a:p>
            <a:r>
              <a:rPr lang="en-US" sz="2400" dirty="0"/>
              <a:t>Part 2:</a:t>
            </a:r>
          </a:p>
          <a:p>
            <a:pPr lvl="1"/>
            <a:r>
              <a:rPr lang="en-US" sz="2000" dirty="0"/>
              <a:t>Technology and performance - general update </a:t>
            </a:r>
          </a:p>
          <a:p>
            <a:pPr lvl="1"/>
            <a:r>
              <a:rPr lang="en-US" sz="2000" dirty="0"/>
              <a:t>Rough guide to sizing and costing</a:t>
            </a:r>
          </a:p>
          <a:p>
            <a:pPr lvl="1"/>
            <a:r>
              <a:rPr lang="en-US" sz="2000" dirty="0"/>
              <a:t>How to buy and group purchasing</a:t>
            </a:r>
          </a:p>
          <a:p>
            <a:pPr lvl="1"/>
            <a:r>
              <a:rPr lang="en-US" sz="2000" dirty="0"/>
              <a:t>Have we forgotten solar thermal?</a:t>
            </a:r>
          </a:p>
          <a:p>
            <a:pPr lvl="1"/>
            <a:r>
              <a:rPr lang="en-US" sz="2000" dirty="0"/>
              <a:t>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518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Technology &amp;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908720"/>
            <a:ext cx="7992888" cy="5760640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S</a:t>
            </a:r>
            <a:r>
              <a:rPr lang="en-GB" sz="2400" dirty="0" err="1"/>
              <a:t>olar</a:t>
            </a:r>
            <a:r>
              <a:rPr lang="en-GB" sz="2400" dirty="0"/>
              <a:t> PV</a:t>
            </a:r>
          </a:p>
          <a:p>
            <a:pPr lvl="1"/>
            <a:r>
              <a:rPr lang="en-US" sz="2000" dirty="0"/>
              <a:t>N</a:t>
            </a:r>
            <a:r>
              <a:rPr lang="en-GB" sz="2000" dirty="0"/>
              <a:t>o major breakthroughs</a:t>
            </a:r>
          </a:p>
          <a:p>
            <a:pPr lvl="1"/>
            <a:r>
              <a:rPr lang="en-US" sz="2000" dirty="0"/>
              <a:t>M</a:t>
            </a:r>
            <a:r>
              <a:rPr lang="en-GB" sz="2000" dirty="0" err="1"/>
              <a:t>ost</a:t>
            </a:r>
            <a:r>
              <a:rPr lang="en-GB" sz="2000" dirty="0"/>
              <a:t> panels are in the 15-17% range still</a:t>
            </a:r>
          </a:p>
          <a:p>
            <a:pPr lvl="1"/>
            <a:r>
              <a:rPr lang="en-US" sz="2000" dirty="0"/>
              <a:t>&gt;21% possible</a:t>
            </a:r>
          </a:p>
          <a:p>
            <a:pPr lvl="1"/>
            <a:r>
              <a:rPr lang="en-US" sz="2000" dirty="0"/>
              <a:t>Mono better than poly</a:t>
            </a:r>
          </a:p>
          <a:p>
            <a:r>
              <a:rPr lang="en-US" sz="2400" dirty="0"/>
              <a:t>Main advantages from design and materials:</a:t>
            </a:r>
          </a:p>
          <a:p>
            <a:pPr lvl="1"/>
            <a:r>
              <a:rPr lang="en-US" sz="2000" dirty="0"/>
              <a:t>Ultra-thin amorphous silicon layers reduce losses</a:t>
            </a:r>
          </a:p>
          <a:p>
            <a:pPr lvl="1"/>
            <a:r>
              <a:rPr lang="en-US" sz="2000" dirty="0"/>
              <a:t>Surface structures internal materials capture more sunlight</a:t>
            </a:r>
          </a:p>
          <a:p>
            <a:pPr lvl="1"/>
            <a:r>
              <a:rPr lang="en-US" sz="2000" dirty="0"/>
              <a:t>High Efficiency Performance at High Temperatures</a:t>
            </a:r>
          </a:p>
          <a:p>
            <a:r>
              <a:rPr lang="en-US" sz="2400" dirty="0"/>
              <a:t>Larger panels now available:</a:t>
            </a:r>
          </a:p>
          <a:p>
            <a:pPr lvl="1"/>
            <a:r>
              <a:rPr lang="en-US" sz="2000" dirty="0"/>
              <a:t>300 wp more common</a:t>
            </a:r>
          </a:p>
          <a:p>
            <a:pPr lvl="1"/>
            <a:r>
              <a:rPr lang="en-US" sz="2000" dirty="0"/>
              <a:t>Better for larger roofs</a:t>
            </a:r>
          </a:p>
          <a:p>
            <a:r>
              <a:rPr lang="en-US" sz="2400" dirty="0"/>
              <a:t>Warranties</a:t>
            </a:r>
          </a:p>
          <a:p>
            <a:pPr lvl="1"/>
            <a:r>
              <a:rPr lang="en-US" sz="2000" dirty="0"/>
              <a:t>25 year product and performance warranty </a:t>
            </a:r>
          </a:p>
          <a:p>
            <a:pPr lvl="1"/>
            <a:r>
              <a:rPr lang="en-US" sz="2000" dirty="0"/>
              <a:t>Linear performance guarantees (e.g. 90.76% after 25 years)</a:t>
            </a:r>
          </a:p>
          <a:p>
            <a:pPr lvl="1"/>
            <a:endParaRPr lang="en-US" sz="2000" dirty="0"/>
          </a:p>
          <a:p>
            <a:pPr lvl="1"/>
            <a:endParaRPr lang="en-GB" sz="20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45798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Technology &amp; Performance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24</a:t>
            </a:fld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1C7CF00-BFD4-451E-A956-3B2F072438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570891"/>
              </p:ext>
            </p:extLst>
          </p:nvPr>
        </p:nvGraphicFramePr>
        <p:xfrm>
          <a:off x="395536" y="790707"/>
          <a:ext cx="7992888" cy="5913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47074">
                  <a:extLst>
                    <a:ext uri="{9D8B030D-6E8A-4147-A177-3AD203B41FA5}">
                      <a16:colId xmlns:a16="http://schemas.microsoft.com/office/drawing/2014/main" val="3471067222"/>
                    </a:ext>
                  </a:extLst>
                </a:gridCol>
                <a:gridCol w="1966647">
                  <a:extLst>
                    <a:ext uri="{9D8B030D-6E8A-4147-A177-3AD203B41FA5}">
                      <a16:colId xmlns:a16="http://schemas.microsoft.com/office/drawing/2014/main" val="2094770279"/>
                    </a:ext>
                  </a:extLst>
                </a:gridCol>
                <a:gridCol w="2020775">
                  <a:extLst>
                    <a:ext uri="{9D8B030D-6E8A-4147-A177-3AD203B41FA5}">
                      <a16:colId xmlns:a16="http://schemas.microsoft.com/office/drawing/2014/main" val="3382723646"/>
                    </a:ext>
                  </a:extLst>
                </a:gridCol>
                <a:gridCol w="1858392">
                  <a:extLst>
                    <a:ext uri="{9D8B030D-6E8A-4147-A177-3AD203B41FA5}">
                      <a16:colId xmlns:a16="http://schemas.microsoft.com/office/drawing/2014/main" val="3102760055"/>
                    </a:ext>
                  </a:extLst>
                </a:gridCol>
              </a:tblGrid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u="none" strike="noStrike" dirty="0">
                          <a:effectLst/>
                        </a:rPr>
                        <a:t>Solar Panel Manufacturer</a:t>
                      </a:r>
                      <a:endParaRPr lang="en-GB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u="none" strike="noStrike">
                          <a:effectLst/>
                        </a:rPr>
                        <a:t>Minimum Efficiency (%)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u="none" strike="noStrike">
                          <a:effectLst/>
                        </a:rPr>
                        <a:t>Maximum Efficiency (%)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u="none" strike="noStrike" dirty="0">
                          <a:effectLst/>
                        </a:rPr>
                        <a:t>Average Efficiency (%)</a:t>
                      </a:r>
                      <a:endParaRPr lang="en-GB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956463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SunPower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22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21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11536497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Panasonic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22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20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49647168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LG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20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61104302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Heliene Inc.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17172932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Solaria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39021175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Itek Energy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7398001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JinkoSolar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43610434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Renogy 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15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19067743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Silevo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2806764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Silfab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652125303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Mission 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44366960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Hanwha Q CELLS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90296801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CentroSolar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60509539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Trina Solar Energy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854923101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Canadian 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6912280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Suniva Inc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86131500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Grape 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18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17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67570784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SolarWorld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17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57838816"/>
                  </a:ext>
                </a:extLst>
              </a:tr>
              <a:tr h="26282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ET Solar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>
                          <a:effectLst/>
                        </a:rPr>
                        <a:t>18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u="none" strike="noStrike" dirty="0">
                          <a:effectLst/>
                        </a:rPr>
                        <a:t>17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82742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289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Technology &amp;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7992888" cy="5464692"/>
          </a:xfrm>
        </p:spPr>
        <p:txBody>
          <a:bodyPr>
            <a:normAutofit/>
          </a:bodyPr>
          <a:lstStyle/>
          <a:p>
            <a:r>
              <a:rPr lang="en-US" sz="2400" dirty="0"/>
              <a:t>Potential Induced Degradation (PID)</a:t>
            </a:r>
          </a:p>
          <a:p>
            <a:pPr lvl="1"/>
            <a:r>
              <a:rPr lang="en-US" sz="1600" dirty="0"/>
              <a:t>PID is a phenomenon which affects some PV modules with crystalline Si cells</a:t>
            </a:r>
          </a:p>
          <a:p>
            <a:pPr lvl="1"/>
            <a:r>
              <a:rPr lang="en-US" sz="1600" dirty="0"/>
              <a:t>Causes gradual deterioration of performance</a:t>
            </a:r>
          </a:p>
          <a:p>
            <a:pPr lvl="1"/>
            <a:r>
              <a:rPr lang="en-US" sz="1600" dirty="0"/>
              <a:t>30%+ after a few years</a:t>
            </a:r>
          </a:p>
          <a:p>
            <a:r>
              <a:rPr lang="en-US" sz="2000" dirty="0"/>
              <a:t>Increasing indications that many cell types display this failure pattern</a:t>
            </a:r>
          </a:p>
          <a:p>
            <a:r>
              <a:rPr lang="en-US" sz="2000" dirty="0"/>
              <a:t>Major influencing factors:</a:t>
            </a:r>
          </a:p>
          <a:p>
            <a:pPr lvl="1"/>
            <a:r>
              <a:rPr lang="en-US" sz="1600" b="1" dirty="0"/>
              <a:t>Solar cells</a:t>
            </a:r>
            <a:r>
              <a:rPr lang="en-US" sz="1600" dirty="0"/>
              <a:t>: Structure of the PV cells and anti-glare coatings</a:t>
            </a:r>
          </a:p>
          <a:p>
            <a:pPr lvl="1"/>
            <a:r>
              <a:rPr lang="en-US" sz="1600" b="1" dirty="0"/>
              <a:t>PV module</a:t>
            </a:r>
            <a:r>
              <a:rPr lang="en-US" sz="1600" dirty="0"/>
              <a:t>: Materials used in the PV module also play a role</a:t>
            </a:r>
          </a:p>
          <a:p>
            <a:pPr lvl="1"/>
            <a:r>
              <a:rPr lang="en-US" sz="1600" b="1" dirty="0"/>
              <a:t>System configuration</a:t>
            </a:r>
            <a:r>
              <a:rPr lang="en-US" sz="1600" dirty="0"/>
              <a:t>: Length of module strings, inverter type and earthing</a:t>
            </a:r>
          </a:p>
          <a:p>
            <a:pPr lvl="1"/>
            <a:r>
              <a:rPr lang="en-US" sz="1600" b="1" dirty="0"/>
              <a:t>Time</a:t>
            </a:r>
            <a:r>
              <a:rPr lang="en-US" sz="1600" dirty="0"/>
              <a:t>: PID not immediately apparent - months to a few years</a:t>
            </a:r>
          </a:p>
          <a:p>
            <a:pPr lvl="1"/>
            <a:endParaRPr lang="en-GB" sz="20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25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0A0ADE-FF92-434F-A76D-5A3E68CFA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422" y="4283975"/>
            <a:ext cx="7092280" cy="246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6484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913" y="204681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Technology &amp;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913" y="908720"/>
            <a:ext cx="3493198" cy="5760640"/>
          </a:xfrm>
        </p:spPr>
        <p:txBody>
          <a:bodyPr>
            <a:normAutofit/>
          </a:bodyPr>
          <a:lstStyle/>
          <a:p>
            <a:r>
              <a:rPr lang="en-US" sz="2000" dirty="0"/>
              <a:t>Detection:</a:t>
            </a:r>
          </a:p>
          <a:p>
            <a:pPr lvl="1"/>
            <a:r>
              <a:rPr lang="en-US" sz="1600" dirty="0"/>
              <a:t>Data</a:t>
            </a:r>
          </a:p>
          <a:p>
            <a:pPr lvl="1"/>
            <a:r>
              <a:rPr lang="en-US" sz="1600" dirty="0"/>
              <a:t>Analysis of trends and changes</a:t>
            </a:r>
          </a:p>
          <a:p>
            <a:r>
              <a:rPr lang="en-US" sz="2000" dirty="0"/>
              <a:t>Solutions:</a:t>
            </a:r>
          </a:p>
          <a:p>
            <a:pPr lvl="1"/>
            <a:r>
              <a:rPr lang="en-US" sz="1600" dirty="0"/>
              <a:t>Replacing PID affected modules</a:t>
            </a:r>
          </a:p>
          <a:p>
            <a:pPr lvl="1"/>
            <a:r>
              <a:rPr lang="en-US" sz="1600" dirty="0"/>
              <a:t>Replacing inverters</a:t>
            </a:r>
          </a:p>
          <a:p>
            <a:r>
              <a:rPr lang="en-US" sz="2000" dirty="0"/>
              <a:t>Buy high quality modules in the first place</a:t>
            </a:r>
          </a:p>
          <a:p>
            <a:pPr lvl="1"/>
            <a:endParaRPr lang="en-US" sz="1600" dirty="0"/>
          </a:p>
          <a:p>
            <a:pPr lvl="1"/>
            <a:endParaRPr lang="en-US" sz="1600" dirty="0"/>
          </a:p>
          <a:p>
            <a:pPr lvl="1"/>
            <a:endParaRPr lang="en-GB" sz="20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26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593D10-9704-4FD3-AA9D-37E818FEC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4698" y="908720"/>
            <a:ext cx="4461389" cy="25925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9FCB0F-21A0-4CA6-989D-F513EC8E79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8207" y="3925593"/>
            <a:ext cx="4401729" cy="25394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2E2E76-89D7-41DF-85E4-78DE88003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475" y="3914008"/>
            <a:ext cx="3892485" cy="262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8383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Technology &amp;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7992888" cy="5464692"/>
          </a:xfrm>
        </p:spPr>
        <p:txBody>
          <a:bodyPr>
            <a:normAutofit/>
          </a:bodyPr>
          <a:lstStyle/>
          <a:p>
            <a:r>
              <a:rPr lang="en-US" sz="2400" dirty="0"/>
              <a:t>Light Induced Degradation (LID)</a:t>
            </a:r>
          </a:p>
          <a:p>
            <a:pPr lvl="1"/>
            <a:r>
              <a:rPr lang="en-US" sz="1600" dirty="0"/>
              <a:t>Loss of performances arising in the very first hours of exposition to the sun</a:t>
            </a:r>
          </a:p>
          <a:p>
            <a:pPr lvl="1"/>
            <a:r>
              <a:rPr lang="en-US" sz="1600" dirty="0"/>
              <a:t>LID related to the quality of the wafer manufacturing</a:t>
            </a:r>
          </a:p>
          <a:p>
            <a:pPr lvl="1"/>
            <a:r>
              <a:rPr lang="en-US" sz="1600" dirty="0"/>
              <a:t>1-3% loss in PV effect</a:t>
            </a:r>
          </a:p>
          <a:p>
            <a:pPr lvl="1"/>
            <a:endParaRPr lang="en-US" sz="1600" dirty="0"/>
          </a:p>
          <a:p>
            <a:r>
              <a:rPr lang="en-US" sz="2000" dirty="0"/>
              <a:t>A set of ‘identical’ PV panels may therefore have different outputs</a:t>
            </a:r>
          </a:p>
          <a:p>
            <a:r>
              <a:rPr lang="en-US" sz="2000" dirty="0"/>
              <a:t>Higher quality manufacturers test for output and provide better warranties and guarantees</a:t>
            </a:r>
          </a:p>
          <a:p>
            <a:r>
              <a:rPr lang="en-US" sz="2000" dirty="0"/>
              <a:t>Low cost panels may be problematic</a:t>
            </a:r>
            <a:endParaRPr lang="en-GB" sz="20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9225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Improved warranties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4186808" cy="5464692"/>
          </a:xfrm>
        </p:spPr>
        <p:txBody>
          <a:bodyPr>
            <a:normAutofit/>
          </a:bodyPr>
          <a:lstStyle/>
          <a:p>
            <a:r>
              <a:rPr lang="en-US" sz="2000" dirty="0"/>
              <a:t>Linear performance warranties</a:t>
            </a:r>
          </a:p>
          <a:p>
            <a:pPr lvl="1"/>
            <a:r>
              <a:rPr lang="en-US" sz="1600" dirty="0"/>
              <a:t>Majority of panels come with a 25-year performance guarantee</a:t>
            </a:r>
          </a:p>
          <a:p>
            <a:pPr lvl="1"/>
            <a:r>
              <a:rPr lang="en-US" sz="1600" dirty="0"/>
              <a:t>E.g. guaranteed electrical production for 10 years at 90% of rated power output and 25 years at 80%.</a:t>
            </a:r>
          </a:p>
          <a:p>
            <a:pPr lvl="1"/>
            <a:r>
              <a:rPr lang="en-US" sz="1600" dirty="0"/>
              <a:t>This is the standard model of degradation</a:t>
            </a:r>
          </a:p>
          <a:p>
            <a:r>
              <a:rPr lang="en-US" sz="2000" dirty="0"/>
              <a:t>Some manufacturers go further:</a:t>
            </a:r>
          </a:p>
          <a:p>
            <a:pPr lvl="1"/>
            <a:r>
              <a:rPr lang="en-US" sz="1600" dirty="0"/>
              <a:t>E.g. 95% of rated power for the first 5 years</a:t>
            </a:r>
          </a:p>
          <a:p>
            <a:pPr lvl="1"/>
            <a:r>
              <a:rPr lang="en-US" sz="1600" dirty="0"/>
              <a:t>declining by no more than 0.4% per year the following 20 years</a:t>
            </a:r>
          </a:p>
          <a:p>
            <a:pPr lvl="1"/>
            <a:r>
              <a:rPr lang="en-US" sz="1600" dirty="0"/>
              <a:t>Therefore, guaranteed 87% of rated power output at 25 years</a:t>
            </a:r>
          </a:p>
          <a:p>
            <a:pPr lvl="1"/>
            <a:endParaRPr lang="en-US" sz="1600" dirty="0"/>
          </a:p>
          <a:p>
            <a:pPr lvl="1"/>
            <a:endParaRPr lang="en-US" sz="1600" dirty="0"/>
          </a:p>
          <a:p>
            <a:pPr lvl="1"/>
            <a:endParaRPr lang="en-GB" sz="20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28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F838E2-A4FB-4045-BD47-6F217E2A8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750521"/>
            <a:ext cx="4561091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8314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PERC, Half Cut &amp; HJT Cells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7992888" cy="5464692"/>
          </a:xfrm>
        </p:spPr>
        <p:txBody>
          <a:bodyPr>
            <a:normAutofit/>
          </a:bodyPr>
          <a:lstStyle/>
          <a:p>
            <a:r>
              <a:rPr lang="en-US" sz="2400" dirty="0"/>
              <a:t>PERC:</a:t>
            </a:r>
          </a:p>
          <a:p>
            <a:pPr lvl="1"/>
            <a:r>
              <a:rPr lang="en-US" sz="2000" dirty="0"/>
              <a:t>Passivated Emitter Rear Cell</a:t>
            </a:r>
          </a:p>
          <a:p>
            <a:pPr lvl="1"/>
            <a:r>
              <a:rPr lang="en-US" sz="2000" dirty="0"/>
              <a:t>Improved module structure – absorbs more light</a:t>
            </a:r>
          </a:p>
          <a:p>
            <a:endParaRPr lang="en-US" sz="2400" dirty="0"/>
          </a:p>
          <a:p>
            <a:r>
              <a:rPr lang="en-US" sz="2400" dirty="0"/>
              <a:t>Half-Cut:</a:t>
            </a:r>
          </a:p>
          <a:p>
            <a:pPr lvl="1"/>
            <a:r>
              <a:rPr lang="en-US" sz="2000" dirty="0"/>
              <a:t>Interconnects between cells can cause loss of power</a:t>
            </a:r>
          </a:p>
          <a:p>
            <a:pPr lvl="1"/>
            <a:r>
              <a:rPr lang="en-US" sz="2000" dirty="0"/>
              <a:t>Cutting solar cells in half has been proven to be an effective way to lower resistive power loss</a:t>
            </a:r>
          </a:p>
          <a:p>
            <a:pPr lvl="1"/>
            <a:r>
              <a:rPr lang="en-US" sz="2000" dirty="0"/>
              <a:t>Can potentially boost power output between 5-8 watts per module</a:t>
            </a:r>
          </a:p>
          <a:p>
            <a:endParaRPr lang="en-US" sz="2400" dirty="0"/>
          </a:p>
          <a:p>
            <a:r>
              <a:rPr lang="en-US" sz="2400" dirty="0"/>
              <a:t>Heterojunction (HJT) bi-facial cell (</a:t>
            </a:r>
            <a:r>
              <a:rPr lang="en-US" sz="2400" dirty="0" err="1"/>
              <a:t>bifaciality</a:t>
            </a:r>
            <a:r>
              <a:rPr lang="en-US" sz="2400" dirty="0"/>
              <a:t>):</a:t>
            </a:r>
          </a:p>
          <a:p>
            <a:pPr lvl="1"/>
            <a:r>
              <a:rPr lang="en-US" sz="2000" dirty="0"/>
              <a:t>HJT cells fuse the best attributes from mono crystalline silicon cells (superior absorption) and amorphous silicon cells (excellent passivation) for a specialized cell that is immune to PID and LID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1864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PV array cleaning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4287131" cy="5464692"/>
          </a:xfrm>
        </p:spPr>
        <p:txBody>
          <a:bodyPr>
            <a:normAutofit fontScale="25000" lnSpcReduction="20000"/>
          </a:bodyPr>
          <a:lstStyle/>
          <a:p>
            <a:r>
              <a:rPr lang="en-US" sz="8000" dirty="0"/>
              <a:t>Contaminants will build up over time</a:t>
            </a:r>
          </a:p>
          <a:p>
            <a:pPr lvl="1"/>
            <a:r>
              <a:rPr lang="en-US" sz="8000" dirty="0"/>
              <a:t>Airborne dust particles</a:t>
            </a:r>
          </a:p>
          <a:p>
            <a:pPr lvl="1"/>
            <a:r>
              <a:rPr lang="en-US" sz="8000" dirty="0"/>
              <a:t>Sticky tree and plant sap</a:t>
            </a:r>
          </a:p>
          <a:p>
            <a:pPr lvl="1"/>
            <a:r>
              <a:rPr lang="en-US" sz="8000" dirty="0"/>
              <a:t>Lichen</a:t>
            </a:r>
          </a:p>
          <a:p>
            <a:pPr lvl="1"/>
            <a:r>
              <a:rPr lang="en-US" sz="8000" dirty="0"/>
              <a:t>Soot</a:t>
            </a:r>
          </a:p>
          <a:p>
            <a:pPr lvl="1"/>
            <a:r>
              <a:rPr lang="en-US" sz="8000" dirty="0"/>
              <a:t>Bird droppings</a:t>
            </a:r>
          </a:p>
          <a:p>
            <a:pPr lvl="1"/>
            <a:endParaRPr lang="en-US" sz="8000" dirty="0"/>
          </a:p>
          <a:p>
            <a:r>
              <a:rPr lang="en-US" sz="8000" dirty="0"/>
              <a:t>Some locations worse than other</a:t>
            </a:r>
          </a:p>
          <a:p>
            <a:r>
              <a:rPr lang="en-US" sz="8000" dirty="0"/>
              <a:t>Panel pitch important factor</a:t>
            </a:r>
          </a:p>
          <a:p>
            <a:r>
              <a:rPr lang="en-US" sz="8000" dirty="0"/>
              <a:t>Accumulation creates shading</a:t>
            </a:r>
          </a:p>
          <a:p>
            <a:r>
              <a:rPr lang="en-US" sz="8000" dirty="0"/>
              <a:t>Shading = financial loss</a:t>
            </a:r>
          </a:p>
          <a:p>
            <a:r>
              <a:rPr lang="en-US" sz="8000" dirty="0"/>
              <a:t>But cleaning panels costs money</a:t>
            </a:r>
          </a:p>
          <a:p>
            <a:r>
              <a:rPr lang="en-US" sz="8000" dirty="0"/>
              <a:t>Decision to clean based on cost-benefit analysis</a:t>
            </a:r>
          </a:p>
          <a:p>
            <a:r>
              <a:rPr lang="en-US" sz="8000" dirty="0"/>
              <a:t>Use data to detect trends</a:t>
            </a:r>
          </a:p>
          <a:p>
            <a:r>
              <a:rPr lang="en-US" sz="8000" dirty="0"/>
              <a:t>Inspect for damage</a:t>
            </a:r>
          </a:p>
          <a:p>
            <a:r>
              <a:rPr lang="en-US" sz="8000" dirty="0"/>
              <a:t>Self-clean if safe to do so 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30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0D8A43-8A1D-4241-A107-3032BE6C3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4331" y="908719"/>
            <a:ext cx="4357529" cy="582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4677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Shading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91264" cy="5464692"/>
          </a:xfrm>
        </p:spPr>
        <p:txBody>
          <a:bodyPr>
            <a:normAutofit/>
          </a:bodyPr>
          <a:lstStyle/>
          <a:p>
            <a:r>
              <a:rPr lang="en-US" sz="2400" dirty="0"/>
              <a:t>Shading can have a big impact on output (up to 50%)</a:t>
            </a:r>
          </a:p>
          <a:p>
            <a:r>
              <a:rPr lang="en-US" sz="2400" dirty="0"/>
              <a:t>One shaded cell can affect performance of a panel and string</a:t>
            </a:r>
          </a:p>
          <a:p>
            <a:r>
              <a:rPr lang="en-US" sz="2400" dirty="0"/>
              <a:t>Embedded diodes in panel help reduce shading losses</a:t>
            </a:r>
          </a:p>
          <a:p>
            <a:r>
              <a:rPr lang="en-US" sz="2400" dirty="0"/>
              <a:t>Hot spot damage: Cells can be damaged by overheating caused by shading</a:t>
            </a:r>
          </a:p>
          <a:p>
            <a:r>
              <a:rPr lang="en-US" sz="2400" dirty="0"/>
              <a:t>Solutions:</a:t>
            </a:r>
          </a:p>
          <a:p>
            <a:pPr lvl="1"/>
            <a:r>
              <a:rPr lang="en-US" sz="2000" dirty="0"/>
              <a:t>Don’t install on a badly shaded roof</a:t>
            </a:r>
          </a:p>
          <a:p>
            <a:pPr lvl="1"/>
            <a:r>
              <a:rPr lang="en-US" sz="2000" dirty="0"/>
              <a:t>If shaded opt for a smaller array</a:t>
            </a:r>
          </a:p>
          <a:p>
            <a:pPr lvl="1"/>
            <a:r>
              <a:rPr lang="en-US" sz="2000" dirty="0"/>
              <a:t>Break the array into smaller sections and use a correctly sized inverter on each section (with dual MPPT)</a:t>
            </a:r>
          </a:p>
          <a:p>
            <a:pPr lvl="1"/>
            <a:r>
              <a:rPr lang="en-US" sz="2000" dirty="0"/>
              <a:t>Use micro-inverters (e.g. </a:t>
            </a:r>
            <a:r>
              <a:rPr lang="en-US" sz="2000" dirty="0" err="1"/>
              <a:t>Tigo</a:t>
            </a:r>
            <a:r>
              <a:rPr lang="en-US" sz="2000" dirty="0"/>
              <a:t>, SolarEdge)</a:t>
            </a:r>
          </a:p>
          <a:p>
            <a:r>
              <a:rPr lang="en-US" sz="2400" dirty="0"/>
              <a:t>Cut back vegetation that has grown since array was installed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8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14327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Inverters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91264" cy="5464692"/>
          </a:xfrm>
        </p:spPr>
        <p:txBody>
          <a:bodyPr>
            <a:normAutofit/>
          </a:bodyPr>
          <a:lstStyle/>
          <a:p>
            <a:r>
              <a:rPr lang="en-US" sz="2400" dirty="0"/>
              <a:t>Inverters convert DC from the array to AC for use within the home (and export to the grid)</a:t>
            </a:r>
          </a:p>
          <a:p>
            <a:r>
              <a:rPr lang="en-US" sz="2400" dirty="0"/>
              <a:t>They are constantly ‘on’ and manage variable power loads for long periods of time</a:t>
            </a:r>
          </a:p>
          <a:p>
            <a:r>
              <a:rPr lang="en-US" sz="2400" dirty="0"/>
              <a:t>Like most pieces of electrical equipment they have a lifespan and may fail without warning</a:t>
            </a:r>
          </a:p>
          <a:p>
            <a:r>
              <a:rPr lang="en-US" sz="2400" dirty="0"/>
              <a:t>Faults can be common and east to resolve:</a:t>
            </a:r>
          </a:p>
          <a:p>
            <a:pPr lvl="1"/>
            <a:r>
              <a:rPr lang="en-US" sz="2000" dirty="0"/>
              <a:t>Blown fuses</a:t>
            </a:r>
          </a:p>
          <a:p>
            <a:pPr lvl="1"/>
            <a:r>
              <a:rPr lang="en-US" sz="2000" dirty="0"/>
              <a:t>Tripped breakers</a:t>
            </a:r>
          </a:p>
          <a:p>
            <a:pPr lvl="1"/>
            <a:r>
              <a:rPr lang="en-US" sz="2000" dirty="0"/>
              <a:t>Broken wires/ solder joints</a:t>
            </a:r>
          </a:p>
          <a:p>
            <a:r>
              <a:rPr lang="en-US" sz="2400" dirty="0"/>
              <a:t>Other faults are more serious and replacement is required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8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17225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Inverters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91264" cy="5464692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/>
              <a:t>String Inverters:</a:t>
            </a:r>
          </a:p>
          <a:p>
            <a:pPr lvl="1"/>
            <a:r>
              <a:rPr lang="en-US" sz="2000" dirty="0"/>
              <a:t>Lower initial cost</a:t>
            </a:r>
          </a:p>
          <a:p>
            <a:pPr lvl="1"/>
            <a:r>
              <a:rPr lang="en-US" sz="2000" dirty="0"/>
              <a:t>Easier to install and maintain</a:t>
            </a:r>
          </a:p>
          <a:p>
            <a:r>
              <a:rPr lang="en-US" sz="2400" dirty="0"/>
              <a:t>But…</a:t>
            </a:r>
          </a:p>
          <a:p>
            <a:pPr lvl="1"/>
            <a:r>
              <a:rPr lang="en-US" sz="2000" dirty="0"/>
              <a:t>String inverters treat a group of panels as if it were a single large panel</a:t>
            </a:r>
          </a:p>
          <a:p>
            <a:pPr lvl="1"/>
            <a:r>
              <a:rPr lang="en-US" sz="2000" dirty="0"/>
              <a:t>Any problems with one panel are felt across the entire string e.g. shading</a:t>
            </a:r>
          </a:p>
          <a:p>
            <a:pPr lvl="1"/>
            <a:r>
              <a:rPr lang="en-US" sz="2000" dirty="0"/>
              <a:t>Large inverters can take up space</a:t>
            </a:r>
          </a:p>
          <a:p>
            <a:r>
              <a:rPr lang="en-US" sz="2400" dirty="0"/>
              <a:t>Micro Inverters:</a:t>
            </a:r>
          </a:p>
          <a:p>
            <a:pPr lvl="1"/>
            <a:r>
              <a:rPr lang="en-US" sz="2000" dirty="0"/>
              <a:t>Higher cost, but reducing</a:t>
            </a:r>
          </a:p>
          <a:p>
            <a:pPr lvl="1"/>
            <a:r>
              <a:rPr lang="en-US" sz="2000" dirty="0"/>
              <a:t>More complex/ costly to install (1 per panel)</a:t>
            </a:r>
          </a:p>
          <a:p>
            <a:pPr lvl="1"/>
            <a:r>
              <a:rPr lang="en-US" sz="2000" dirty="0"/>
              <a:t>Some are built-in</a:t>
            </a:r>
          </a:p>
          <a:p>
            <a:r>
              <a:rPr lang="en-US" sz="2400" dirty="0"/>
              <a:t>But…</a:t>
            </a:r>
          </a:p>
          <a:p>
            <a:pPr lvl="1"/>
            <a:r>
              <a:rPr lang="en-US" sz="2000" dirty="0"/>
              <a:t>Micro inverters use power point tracking - array not affected by shading as badly</a:t>
            </a:r>
          </a:p>
          <a:p>
            <a:pPr lvl="1"/>
            <a:r>
              <a:rPr lang="en-US" sz="2000" dirty="0"/>
              <a:t>Easier to fix - single point-of-failure</a:t>
            </a:r>
          </a:p>
          <a:p>
            <a:pPr lvl="1"/>
            <a:r>
              <a:rPr lang="en-US" sz="2000" dirty="0"/>
              <a:t>Operate at a lower power point – electronics are simpler</a:t>
            </a:r>
          </a:p>
          <a:p>
            <a:endParaRPr lang="en-US" sz="8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78040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MPPT Inverters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3970784" cy="5464692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/>
              <a:t>Maximum Power Point Tracking</a:t>
            </a:r>
          </a:p>
          <a:p>
            <a:pPr lvl="1"/>
            <a:r>
              <a:rPr lang="en-US" sz="2000" dirty="0" err="1"/>
              <a:t>Maximises</a:t>
            </a:r>
            <a:r>
              <a:rPr lang="en-US" sz="2000" dirty="0"/>
              <a:t> power extraction under all light conditions</a:t>
            </a:r>
          </a:p>
          <a:p>
            <a:pPr lvl="1"/>
            <a:r>
              <a:rPr lang="en-US" sz="2000" dirty="0"/>
              <a:t>Necessary because internal impedances vary throughout the course of the day (due to solar irradiance and cell temperature)</a:t>
            </a:r>
          </a:p>
          <a:p>
            <a:pPr lvl="1"/>
            <a:r>
              <a:rPr lang="en-US" sz="2000" dirty="0"/>
              <a:t>The MPPT circuit constantly monitors the array voltage and current</a:t>
            </a:r>
          </a:p>
          <a:p>
            <a:pPr lvl="2"/>
            <a:r>
              <a:rPr lang="en-US" sz="1600" dirty="0"/>
              <a:t>Attempts to drive the operating point of the inverter to the maximum power point of the array, resulting in the highest energy harvest</a:t>
            </a:r>
          </a:p>
          <a:p>
            <a:pPr lvl="1"/>
            <a:r>
              <a:rPr lang="en-US" sz="2000" dirty="0"/>
              <a:t>Dual Vs single MPPT</a:t>
            </a:r>
          </a:p>
          <a:p>
            <a:pPr lvl="2"/>
            <a:r>
              <a:rPr lang="en-US" sz="1600" dirty="0"/>
              <a:t>Depends on a number of array design factors</a:t>
            </a:r>
          </a:p>
          <a:p>
            <a:pPr lvl="2"/>
            <a:r>
              <a:rPr lang="en-US" sz="1600" dirty="0"/>
              <a:t>Dual MPPT more flexible and potentially less expensive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34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7E43E4-43B7-4D63-A969-791FAAB68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0587" y="136525"/>
            <a:ext cx="4813413" cy="4828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724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Micro Inverters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3970784" cy="5464692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/>
              <a:t>Often attached to rear of each panel</a:t>
            </a:r>
          </a:p>
          <a:p>
            <a:pPr lvl="1"/>
            <a:r>
              <a:rPr lang="en-US" sz="2000" dirty="0"/>
              <a:t>Tracks MPPT of each module individually</a:t>
            </a:r>
          </a:p>
          <a:p>
            <a:pPr lvl="1"/>
            <a:r>
              <a:rPr lang="en-US" sz="2000" dirty="0"/>
              <a:t>Allows more flexible installation design with multiple orientations, tilts and module types in the same string</a:t>
            </a:r>
          </a:p>
          <a:p>
            <a:pPr lvl="1"/>
            <a:r>
              <a:rPr lang="en-US" sz="2000" dirty="0"/>
              <a:t>Mitigates shading impacts</a:t>
            </a:r>
          </a:p>
          <a:p>
            <a:pPr lvl="1"/>
            <a:r>
              <a:rPr lang="en-US" sz="2000" dirty="0"/>
              <a:t>Reduces length of strings (cables)</a:t>
            </a:r>
          </a:p>
          <a:p>
            <a:pPr lvl="1"/>
            <a:r>
              <a:rPr lang="en-US" sz="2000" dirty="0"/>
              <a:t>Sometimes referred to as DC </a:t>
            </a:r>
            <a:r>
              <a:rPr lang="en-US" sz="2000" dirty="0" err="1"/>
              <a:t>optimisation</a:t>
            </a:r>
            <a:endParaRPr lang="en-US" sz="2000" dirty="0"/>
          </a:p>
          <a:p>
            <a:pPr lvl="1"/>
            <a:r>
              <a:rPr lang="en-US" sz="2000" dirty="0"/>
              <a:t>Some micro-inverters included different levels of optimization (e.g. remote monitoring, alerts, shock protection, shutdown)</a:t>
            </a:r>
          </a:p>
          <a:p>
            <a:r>
              <a:rPr lang="en-US" sz="2400" dirty="0"/>
              <a:t>E.g. SolarEdge / </a:t>
            </a:r>
            <a:r>
              <a:rPr lang="en-US" sz="2400" dirty="0" err="1"/>
              <a:t>Tigo</a:t>
            </a:r>
            <a:endParaRPr lang="en-US" sz="2400" dirty="0"/>
          </a:p>
          <a:p>
            <a:endParaRPr lang="en-US" sz="16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35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3CAA63-CF20-43AB-9175-44BE36CF4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32656"/>
            <a:ext cx="4382331" cy="28577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2A04D8-E6BE-441C-AB8B-040B00A374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092" y="3717032"/>
            <a:ext cx="401955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829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Example Project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36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191AAA-F998-42E2-9712-6DD2EE78FAF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77" y="1052736"/>
            <a:ext cx="3641090" cy="3978042"/>
          </a:xfrm>
          <a:prstGeom prst="rect">
            <a:avLst/>
          </a:prstGeom>
          <a:ln cap="sq">
            <a:solidFill>
              <a:schemeClr val="tx1"/>
            </a:solidFill>
            <a:rou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E796D2-8140-47FA-9682-D051A7CE08AA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356" y="1916832"/>
            <a:ext cx="4709143" cy="399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2765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Example Project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37</a:t>
            </a:fld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621DD10-190A-4307-8252-60FEBFC2B2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811579"/>
              </p:ext>
            </p:extLst>
          </p:nvPr>
        </p:nvGraphicFramePr>
        <p:xfrm>
          <a:off x="457200" y="797476"/>
          <a:ext cx="8229600" cy="57278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98250">
                  <a:extLst>
                    <a:ext uri="{9D8B030D-6E8A-4147-A177-3AD203B41FA5}">
                      <a16:colId xmlns:a16="http://schemas.microsoft.com/office/drawing/2014/main" val="2870697750"/>
                    </a:ext>
                  </a:extLst>
                </a:gridCol>
                <a:gridCol w="1782535">
                  <a:extLst>
                    <a:ext uri="{9D8B030D-6E8A-4147-A177-3AD203B41FA5}">
                      <a16:colId xmlns:a16="http://schemas.microsoft.com/office/drawing/2014/main" val="433866461"/>
                    </a:ext>
                  </a:extLst>
                </a:gridCol>
                <a:gridCol w="1783140">
                  <a:extLst>
                    <a:ext uri="{9D8B030D-6E8A-4147-A177-3AD203B41FA5}">
                      <a16:colId xmlns:a16="http://schemas.microsoft.com/office/drawing/2014/main" val="286498214"/>
                    </a:ext>
                  </a:extLst>
                </a:gridCol>
                <a:gridCol w="1782535">
                  <a:extLst>
                    <a:ext uri="{9D8B030D-6E8A-4147-A177-3AD203B41FA5}">
                      <a16:colId xmlns:a16="http://schemas.microsoft.com/office/drawing/2014/main" val="148784759"/>
                    </a:ext>
                  </a:extLst>
                </a:gridCol>
                <a:gridCol w="1783140">
                  <a:extLst>
                    <a:ext uri="{9D8B030D-6E8A-4147-A177-3AD203B41FA5}">
                      <a16:colId xmlns:a16="http://schemas.microsoft.com/office/drawing/2014/main" val="2276962065"/>
                    </a:ext>
                  </a:extLst>
                </a:gridCol>
              </a:tblGrid>
              <a:tr h="2396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GB" sz="10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BeBa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Caplor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Invicta Clean Energy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1117007705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Panel Make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Trina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JA Solar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Jinko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JA Solar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830104795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Panel model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TSM DD05A.05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JAM6-K-SE-60-300-PR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JKM275PP-60(Plus)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JAM6(k)-60-Mono-280-300-PR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724264897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Efficiency (%)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TBC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18.3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16.8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18.3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3400610882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Tier 1 panel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Assumed Yes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1563848402"/>
                  </a:ext>
                </a:extLst>
              </a:tr>
              <a:tr h="3920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Mono/Poly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Poly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Mono - with Black frame embedded if available at time of ordering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Poly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Mono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2861681524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Qty panels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3402104341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Panel capacity (wp)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300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300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275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300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724138796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Array size (kw)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28.2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28.2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25.85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28.2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898680004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Dimension L (mm)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1,650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1,650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1,650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1,650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2175769739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Dimension W (mm)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992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991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992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992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2180286690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Dimension T (mm)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40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40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35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2048965499"/>
                  </a:ext>
                </a:extLst>
              </a:tr>
              <a:tr h="9800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Panel inclination (degrees)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10 (n.b. 38 degrees is optimal, but need to take into account self-shading between rows and self-consumption to determine the recommended inclination)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4120140722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DC optimisation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 - Solar Edge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 - Solar Edge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 - Solar Edge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Yes - Solar Edge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780311720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Qty DC optimisers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47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94 (1 per panels embedded)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47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94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3656448018"/>
                  </a:ext>
                </a:extLst>
              </a:tr>
              <a:tr h="3920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Inverter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Solaredge  SE25K - CCL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Solar Edge 25000 DC with inbuilt protection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Solar Edge 25000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Solar Edge 25000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3515626296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Qty inverters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1789241795"/>
                  </a:ext>
                </a:extLst>
              </a:tr>
              <a:tr h="1960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Inverter rating (kW)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2255164511"/>
                  </a:ext>
                </a:extLst>
              </a:tr>
              <a:tr h="3920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Surface protection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Rubber underlay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Rubber feet under the mounting frame are an option but NOT included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Console pods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AluGrid EDPM underlay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2003163738"/>
                  </a:ext>
                </a:extLst>
              </a:tr>
              <a:tr h="5880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Mounting system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Schletter Alu Grid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K2 Mounting or Van de Valk Ballasted system decided after survey of rooftop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Aluminium mounting rails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Schletter Alu Grid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3332" marR="63332" marT="0" marB="0" anchor="ctr"/>
                </a:tc>
                <a:extLst>
                  <a:ext uri="{0D108BD9-81ED-4DB2-BD59-A6C34878D82A}">
                    <a16:rowId xmlns:a16="http://schemas.microsoft.com/office/drawing/2014/main" val="3126591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38006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Example Project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38</a:t>
            </a:fld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3CA2319-76AD-4C4C-90B6-12195E1BC9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556290"/>
              </p:ext>
            </p:extLst>
          </p:nvPr>
        </p:nvGraphicFramePr>
        <p:xfrm>
          <a:off x="457200" y="901081"/>
          <a:ext cx="7990655" cy="5678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30841">
                  <a:extLst>
                    <a:ext uri="{9D8B030D-6E8A-4147-A177-3AD203B41FA5}">
                      <a16:colId xmlns:a16="http://schemas.microsoft.com/office/drawing/2014/main" val="2458489797"/>
                    </a:ext>
                  </a:extLst>
                </a:gridCol>
                <a:gridCol w="1332246">
                  <a:extLst>
                    <a:ext uri="{9D8B030D-6E8A-4147-A177-3AD203B41FA5}">
                      <a16:colId xmlns:a16="http://schemas.microsoft.com/office/drawing/2014/main" val="2801959117"/>
                    </a:ext>
                  </a:extLst>
                </a:gridCol>
                <a:gridCol w="1464718">
                  <a:extLst>
                    <a:ext uri="{9D8B030D-6E8A-4147-A177-3AD203B41FA5}">
                      <a16:colId xmlns:a16="http://schemas.microsoft.com/office/drawing/2014/main" val="1648929015"/>
                    </a:ext>
                  </a:extLst>
                </a:gridCol>
                <a:gridCol w="1332246">
                  <a:extLst>
                    <a:ext uri="{9D8B030D-6E8A-4147-A177-3AD203B41FA5}">
                      <a16:colId xmlns:a16="http://schemas.microsoft.com/office/drawing/2014/main" val="450727276"/>
                    </a:ext>
                  </a:extLst>
                </a:gridCol>
                <a:gridCol w="1730604">
                  <a:extLst>
                    <a:ext uri="{9D8B030D-6E8A-4147-A177-3AD203B41FA5}">
                      <a16:colId xmlns:a16="http://schemas.microsoft.com/office/drawing/2014/main" val="2656749428"/>
                    </a:ext>
                  </a:extLst>
                </a:gridCol>
              </a:tblGrid>
              <a:tr h="3852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M3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BeBa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Caplor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Invicta Clean Energy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5349842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Total ex. VAT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£32,690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£31,597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£33,193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£31,200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6224542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inc. VAT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£39,228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£37,916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£39,831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£37,440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73849261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Levelised cost (p/kwh) exc. VAT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£0.063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£0.062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£0.074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£0.059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8053174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Levelised cost (p/kwh) inc. VAT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£0.076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£0.075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£0.088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£0.071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296607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Yr 1 ROI (%)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12.4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17.9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13.7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17.4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8657847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Payback (years)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7.3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8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7.3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5.7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63420067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FiT generation (Yr 1)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1,180.0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£1,115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£1,016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£1,147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57079183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FiT generation (20 yr)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£30,981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£29,280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24,874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31,306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9476372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FiT export (Yr 1)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£687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£681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£605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£695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04114602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FiT export (20 yr)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£18,054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£17,874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£14,824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£18,972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01962333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savings (Yr 1)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£2,991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£2,462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£2,910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£3,592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28739857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savings (20 yr)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£88,568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£75,371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£106,060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£115,276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59628540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income and savings (Yr 1)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£4,858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£4,258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£4,530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£5,434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69983862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Total income and savings (20 yr)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£140,604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£122,524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£141,760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£165,553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78456101"/>
                  </a:ext>
                </a:extLst>
              </a:tr>
              <a:tr h="3151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Cost per kW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£1,159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£1,120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£1,284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£1,106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88364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419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Other things to consider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99" y="891658"/>
            <a:ext cx="3251943" cy="5464692"/>
          </a:xfrm>
        </p:spPr>
        <p:txBody>
          <a:bodyPr>
            <a:normAutofit fontScale="92500"/>
          </a:bodyPr>
          <a:lstStyle/>
          <a:p>
            <a:r>
              <a:rPr lang="en-US" sz="2400" dirty="0"/>
              <a:t>Solar switches</a:t>
            </a:r>
          </a:p>
          <a:p>
            <a:pPr lvl="1"/>
            <a:r>
              <a:rPr lang="en-US" sz="2000" dirty="0"/>
              <a:t>E.g. </a:t>
            </a:r>
            <a:r>
              <a:rPr lang="en-US" sz="2000" dirty="0" err="1"/>
              <a:t>Immersun</a:t>
            </a:r>
            <a:endParaRPr lang="en-US" sz="2000" dirty="0"/>
          </a:p>
          <a:p>
            <a:pPr lvl="1"/>
            <a:r>
              <a:rPr lang="en-US" sz="2000" dirty="0"/>
              <a:t>Diverts surplus solar power to water heating</a:t>
            </a:r>
          </a:p>
          <a:p>
            <a:pPr lvl="1"/>
            <a:r>
              <a:rPr lang="en-US" sz="2000" dirty="0"/>
              <a:t>Excellent for reducing grid power usage</a:t>
            </a:r>
          </a:p>
          <a:p>
            <a:endParaRPr lang="en-US" sz="2400" dirty="0"/>
          </a:p>
          <a:p>
            <a:r>
              <a:rPr lang="en-US" sz="2400" dirty="0"/>
              <a:t>Batteries</a:t>
            </a:r>
          </a:p>
          <a:p>
            <a:pPr lvl="1"/>
            <a:r>
              <a:rPr lang="en-US" sz="2000" dirty="0"/>
              <a:t>E.g. </a:t>
            </a:r>
            <a:r>
              <a:rPr lang="en-US" sz="2000" dirty="0" err="1"/>
              <a:t>Telsa</a:t>
            </a:r>
            <a:r>
              <a:rPr lang="en-US" sz="2000" dirty="0"/>
              <a:t> </a:t>
            </a:r>
            <a:r>
              <a:rPr lang="en-US" sz="2000" dirty="0" err="1"/>
              <a:t>PowerWall</a:t>
            </a:r>
            <a:r>
              <a:rPr lang="en-US" sz="2000" dirty="0"/>
              <a:t> 2, Nissan Futures</a:t>
            </a:r>
          </a:p>
          <a:p>
            <a:pPr lvl="1"/>
            <a:r>
              <a:rPr lang="en-US" sz="2000" dirty="0"/>
              <a:t>Couple with PV array</a:t>
            </a:r>
          </a:p>
          <a:p>
            <a:pPr lvl="1"/>
            <a:r>
              <a:rPr lang="en-US" sz="2000" dirty="0"/>
              <a:t>Charge during day – discharge at night (or charge EV overnight)</a:t>
            </a:r>
          </a:p>
          <a:p>
            <a:pPr lvl="1"/>
            <a:r>
              <a:rPr lang="en-US" sz="2000" dirty="0"/>
              <a:t>Relatively expensive in UK (c. £5,000)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39</a:t>
            </a:fld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6A75DE-E748-4D91-86DC-CE6EA1070E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5710" y="171699"/>
            <a:ext cx="2674902" cy="20331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27A43E-8A54-4BAF-B838-DBB56CE1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4028056"/>
            <a:ext cx="2926435" cy="26845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EADBC5-AB2D-4C7E-B372-AEE3F1C999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4553" y="1903464"/>
            <a:ext cx="4115474" cy="236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7278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776" y="171699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Don’t forget solar thermal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891658"/>
            <a:ext cx="3888432" cy="5464692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Solar thermal</a:t>
            </a:r>
          </a:p>
          <a:p>
            <a:pPr lvl="1"/>
            <a:r>
              <a:rPr lang="en-US" sz="2000" dirty="0"/>
              <a:t>Two main types:</a:t>
            </a:r>
          </a:p>
          <a:p>
            <a:pPr lvl="1"/>
            <a:r>
              <a:rPr lang="en-US" sz="2000" dirty="0"/>
              <a:t>Flat plate or evacuated tube</a:t>
            </a:r>
          </a:p>
          <a:p>
            <a:r>
              <a:rPr lang="en-US" sz="2400" dirty="0"/>
              <a:t>Provides energy storage</a:t>
            </a:r>
          </a:p>
          <a:p>
            <a:r>
              <a:rPr lang="en-US" sz="2400" dirty="0"/>
              <a:t>C. 70% of hot water between May and Sept</a:t>
            </a:r>
          </a:p>
          <a:p>
            <a:r>
              <a:rPr lang="en-US" sz="2400" dirty="0"/>
              <a:t>Requires solar-specific tank</a:t>
            </a:r>
          </a:p>
          <a:p>
            <a:r>
              <a:rPr lang="en-US" sz="2400" dirty="0"/>
              <a:t>Usually just 2 panels for average house</a:t>
            </a:r>
          </a:p>
          <a:p>
            <a:r>
              <a:rPr lang="en-US" sz="2400" dirty="0"/>
              <a:t>Savings more modest due to low price of gas Vs electricity</a:t>
            </a:r>
          </a:p>
          <a:p>
            <a:pPr lvl="1"/>
            <a:r>
              <a:rPr lang="en-US" sz="2000" dirty="0"/>
              <a:t>But very good if you only use electricity to heat water</a:t>
            </a:r>
          </a:p>
          <a:p>
            <a:endParaRPr lang="en-US" sz="2400" dirty="0"/>
          </a:p>
          <a:p>
            <a:pPr lvl="1"/>
            <a:endParaRPr lang="en-US" sz="20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40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6B39C8-E41D-4EBB-AB41-9F5E1EEF3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057" y="2132856"/>
            <a:ext cx="4572943" cy="314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761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36525"/>
            <a:ext cx="7355160" cy="6257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Solar Energy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7992888" cy="5832648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Part 1:</a:t>
            </a:r>
          </a:p>
          <a:p>
            <a:pPr lvl="1"/>
            <a:r>
              <a:rPr lang="en-US" sz="2000" dirty="0">
                <a:solidFill>
                  <a:srgbClr val="FF0000"/>
                </a:solidFill>
              </a:rPr>
              <a:t>Renewable energy update</a:t>
            </a:r>
          </a:p>
          <a:p>
            <a:pPr lvl="1"/>
            <a:r>
              <a:rPr lang="en-US" sz="2000" dirty="0">
                <a:solidFill>
                  <a:srgbClr val="FF0000"/>
                </a:solidFill>
              </a:rPr>
              <a:t>Update on FiT and uptake of solar PV</a:t>
            </a:r>
          </a:p>
          <a:p>
            <a:pPr lvl="1"/>
            <a:r>
              <a:rPr lang="en-US" sz="2000" dirty="0">
                <a:solidFill>
                  <a:srgbClr val="FF0000"/>
                </a:solidFill>
              </a:rPr>
              <a:t>The end of subsidies - where is renewables policy heading</a:t>
            </a:r>
          </a:p>
          <a:p>
            <a:endParaRPr lang="en-US" sz="2400" dirty="0"/>
          </a:p>
          <a:p>
            <a:r>
              <a:rPr lang="en-US" sz="2400" dirty="0"/>
              <a:t>Part 2:</a:t>
            </a:r>
          </a:p>
          <a:p>
            <a:pPr lvl="1"/>
            <a:r>
              <a:rPr lang="en-US" sz="2000" dirty="0"/>
              <a:t>Technology and performance - general update </a:t>
            </a:r>
          </a:p>
          <a:p>
            <a:pPr lvl="1"/>
            <a:r>
              <a:rPr lang="en-US" sz="2000" dirty="0"/>
              <a:t>Rough guide to sizing and costing</a:t>
            </a:r>
          </a:p>
          <a:p>
            <a:pPr lvl="1"/>
            <a:r>
              <a:rPr lang="en-US" sz="2000" dirty="0"/>
              <a:t>How to buy and group purchasing</a:t>
            </a:r>
          </a:p>
          <a:p>
            <a:pPr lvl="1"/>
            <a:r>
              <a:rPr lang="en-US" sz="2000" dirty="0"/>
              <a:t>Have we forgotten solar thermal?</a:t>
            </a:r>
          </a:p>
          <a:p>
            <a:pPr lvl="1"/>
            <a:r>
              <a:rPr lang="en-US" sz="2000" dirty="0"/>
              <a:t>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622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/>
          </a:bodyPr>
          <a:lstStyle/>
          <a:p>
            <a:r>
              <a:rPr lang="en-GB" dirty="0"/>
              <a:t>Energy Production into the 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t>42</a:t>
            </a:fld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8192911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45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09" y="1358940"/>
            <a:ext cx="6251846" cy="47779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4019"/>
          </a:xfrm>
        </p:spPr>
        <p:txBody>
          <a:bodyPr/>
          <a:lstStyle/>
          <a:p>
            <a:r>
              <a:rPr lang="en-GB" dirty="0"/>
              <a:t>Energy Production into the 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pPr/>
              <a:t>43</a:t>
            </a:fld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5802" y="1068657"/>
            <a:ext cx="3788661" cy="33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2393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4019"/>
          </a:xfrm>
        </p:spPr>
        <p:txBody>
          <a:bodyPr/>
          <a:lstStyle/>
          <a:p>
            <a:r>
              <a:rPr lang="en-GB" dirty="0"/>
              <a:t>Energy Production into the 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pPr/>
              <a:t>44</a:t>
            </a:fld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068657"/>
            <a:ext cx="5876925" cy="3571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454400"/>
            <a:ext cx="4410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4367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4019"/>
          </a:xfrm>
        </p:spPr>
        <p:txBody>
          <a:bodyPr/>
          <a:lstStyle/>
          <a:p>
            <a:r>
              <a:rPr lang="en-GB" dirty="0"/>
              <a:t>Energy Production into the 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pPr/>
              <a:t>45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100400"/>
            <a:ext cx="7751699" cy="525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104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4019"/>
          </a:xfrm>
        </p:spPr>
        <p:txBody>
          <a:bodyPr/>
          <a:lstStyle/>
          <a:p>
            <a:r>
              <a:rPr lang="en-GB" dirty="0"/>
              <a:t>Energy Production into the Future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pPr/>
              <a:t>46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683000"/>
            <a:ext cx="5381625" cy="3038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8162" y="1068657"/>
            <a:ext cx="441007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2378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4019"/>
          </a:xfrm>
        </p:spPr>
        <p:txBody>
          <a:bodyPr/>
          <a:lstStyle/>
          <a:p>
            <a:r>
              <a:rPr lang="en-GB" dirty="0"/>
              <a:t>Non RE Alternatives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C91C2-2CDB-4F25-A350-EE3A6A52B8ED}" type="slidenum">
              <a:rPr lang="en-GB" smtClean="0"/>
              <a:pPr/>
              <a:t>47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" y="1184840"/>
            <a:ext cx="4145519" cy="23222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016" y="1184840"/>
            <a:ext cx="3872144" cy="25321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358" y="3870569"/>
            <a:ext cx="4125845" cy="28509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8441" y="3870569"/>
            <a:ext cx="4225941" cy="285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50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5822</TotalTime>
  <Words>2489</Words>
  <Application>Microsoft Office PowerPoint</Application>
  <PresentationFormat>On-screen Show (4:3)</PresentationFormat>
  <Paragraphs>655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2" baseType="lpstr">
      <vt:lpstr>SimSun</vt:lpstr>
      <vt:lpstr>Arial</vt:lpstr>
      <vt:lpstr>Arial Rounded MT Bold</vt:lpstr>
      <vt:lpstr>Calibri</vt:lpstr>
      <vt:lpstr>Office Theme</vt:lpstr>
      <vt:lpstr>  Renewable Energy &amp;  Solar Update  Hythe Environment Group March 19th 2018  Matthew Morris Independent energy &amp; sustainability consultant  </vt:lpstr>
      <vt:lpstr>Solar Energy</vt:lpstr>
      <vt:lpstr>Energy Transition in Europe</vt:lpstr>
      <vt:lpstr>UK Energy Demand</vt:lpstr>
      <vt:lpstr>UK Energy Mix: Low carbon electricity</vt:lpstr>
      <vt:lpstr>UK Energy Mix: Electricity generation</vt:lpstr>
      <vt:lpstr>UK Energy Mix: Monthly electricity generation</vt:lpstr>
      <vt:lpstr>UK Energy Mix: Decline of coal</vt:lpstr>
      <vt:lpstr>UK Energy Mix: CO2 emissions</vt:lpstr>
      <vt:lpstr>UK Government Energy Policy</vt:lpstr>
      <vt:lpstr>PowerPoint Presentation</vt:lpstr>
      <vt:lpstr>PowerPoint Presentation</vt:lpstr>
      <vt:lpstr>PowerPoint Presentation</vt:lpstr>
      <vt:lpstr>PowerPoint Presentation</vt:lpstr>
      <vt:lpstr>Demand Response</vt:lpstr>
      <vt:lpstr>Latest Capacity Market Auction: Feb 2018</vt:lpstr>
      <vt:lpstr>Latest Capacity Market Auction: Feb 2018</vt:lpstr>
      <vt:lpstr>PowerPoint Presentation</vt:lpstr>
      <vt:lpstr>PowerPoint Presentation</vt:lpstr>
      <vt:lpstr>Renewable Energy (RE)</vt:lpstr>
      <vt:lpstr>UK Energy Production: Monday 4:20 pm</vt:lpstr>
      <vt:lpstr>Solar Energy</vt:lpstr>
      <vt:lpstr>Technology &amp; Performance</vt:lpstr>
      <vt:lpstr>Technology &amp; Performance</vt:lpstr>
      <vt:lpstr>Technology &amp; Performance</vt:lpstr>
      <vt:lpstr>Technology &amp; Performance</vt:lpstr>
      <vt:lpstr>Technology &amp; Performance</vt:lpstr>
      <vt:lpstr>Improved warranties</vt:lpstr>
      <vt:lpstr>PERC, Half Cut &amp; HJT Cells</vt:lpstr>
      <vt:lpstr>PV array cleaning</vt:lpstr>
      <vt:lpstr>Shading</vt:lpstr>
      <vt:lpstr>Inverters</vt:lpstr>
      <vt:lpstr>Inverters</vt:lpstr>
      <vt:lpstr>MPPT Inverters</vt:lpstr>
      <vt:lpstr>Micro Inverters</vt:lpstr>
      <vt:lpstr>Example Project</vt:lpstr>
      <vt:lpstr>Example Project</vt:lpstr>
      <vt:lpstr>Example Project</vt:lpstr>
      <vt:lpstr>Other things to consider</vt:lpstr>
      <vt:lpstr>Don’t forget solar thermal</vt:lpstr>
      <vt:lpstr>Solar Energy</vt:lpstr>
      <vt:lpstr>Energy Production into the Future</vt:lpstr>
      <vt:lpstr>Energy Production into the Future</vt:lpstr>
      <vt:lpstr>Energy Production into the Future</vt:lpstr>
      <vt:lpstr>Energy Production into the Future</vt:lpstr>
      <vt:lpstr>Energy Production into the Future</vt:lpstr>
      <vt:lpstr>Non RE Alternatives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Biomass Heating in the Public Sector: Why is uptake so low?</dc:title>
  <dc:creator>Matthew Morris</dc:creator>
  <cp:lastModifiedBy>Matthew Morris</cp:lastModifiedBy>
  <cp:revision>775</cp:revision>
  <cp:lastPrinted>2014-11-17T18:03:35Z</cp:lastPrinted>
  <dcterms:created xsi:type="dcterms:W3CDTF">2014-11-14T14:55:28Z</dcterms:created>
  <dcterms:modified xsi:type="dcterms:W3CDTF">2018-03-20T17:38:10Z</dcterms:modified>
</cp:coreProperties>
</file>